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57"/>
    <p:restoredTop sz="95815"/>
  </p:normalViewPr>
  <p:slideViewPr>
    <p:cSldViewPr snapToGrid="0" snapToObjects="1">
      <p:cViewPr varScale="1">
        <p:scale>
          <a:sx n="153" d="100"/>
          <a:sy n="153" d="100"/>
        </p:scale>
        <p:origin x="10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F751FA-77DD-9449-990E-27727E319F1C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E0E85-BF56-D34F-96F6-EF637EBF5AD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40702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RESTful:</a:t>
            </a:r>
            <a:r>
              <a:rPr kumimoji="1" lang="zh-CN" altLang="en-US" dirty="0"/>
              <a:t> 统一接口（可读性强，方便调用）、数据格式一致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E0E85-BF56-D34F-96F6-EF637EBF5ADF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3633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A53755-2474-2F44-BCB7-DA083AD68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3BEFDD7-F0B8-1341-B60A-47A3B06E02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BA9CD7-2C05-BD48-A45E-654072524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97F382-684A-8143-8CCA-84CEF614E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071B33-7A45-DC44-9A88-8DBEE09EC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2753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1F2D39-F904-A147-B57A-FB321657C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9147A2-8E49-3541-B59B-10CA2FACEF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1F16A1-E47E-E045-B1C0-3F1347676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7278FF-78FA-8A40-ADFB-0BE85D31A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A897660-ECC9-1A4C-A2BF-4D8792FB7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6856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FF55CD1-4EF3-0A45-9F24-2E85C45163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881AAB0-1BFC-F047-86E2-51ABB5CF2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DA5A80-5FD4-C542-9064-D3D06E8AA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367061-9C4D-7848-BBBB-71D51773F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DFFF9C-F51B-4743-9051-55321AE7B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0915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771094-2FFB-CC4C-8F4A-403AC4077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ABE62B-2527-0644-A846-BA7148EDD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B7C7CA-DB0A-064E-A209-031FA1895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770F28-CFB6-854A-9121-6CFE44475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A70D5A-AA2E-154F-A9F1-6B3FB54A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0660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DCBCC7-6114-D849-A6F5-EE4C48504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51F29C-50FA-3446-9ECC-6BD5F60B2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BE25A8-FA7A-F647-B20D-4F41FE0D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BFA315-729E-B84D-9A4F-55F897F5D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AA0907-36CE-184C-BA99-12945B96C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1563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6CA05F-5F5D-4446-8119-6ED1EA27F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B7F057-09D4-5143-BAC8-6D25AE532E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4417BFA-EC09-FA4D-9D89-8DE49928E1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EF8E5F-1584-504D-90FB-1041395E7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CE6E4A-9910-4F44-B2A0-1F2F527B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0FDA11-B403-9641-8AB0-1F6EF9F19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79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B91ABF-FB18-CC40-9449-8C06FD4AE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522EF6-6A8A-B64A-B8C5-A9574683E1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00B1F17-6969-DD44-B8B5-976A202B56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FB1D165-8E6F-114E-90F6-EAE9FEDAEA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CB27129-F44C-554A-8D77-123EC9414F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E391573-7F89-FF40-9827-A505F073F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76DB4A5-8523-C84F-9231-C0FD8E555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90BBBEB-10E7-D140-8956-3DDBF3D15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50103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7307E2-F7A6-4945-AEF4-6DF880139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4148929-6E15-C045-B553-CBE7157BE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A65E991-C931-924F-A74A-FDCFB0E89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A2D385-AF04-9B4F-A2F7-D945D4CC3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27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8D77B51-99FE-6047-A354-B0193585F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CD7627C-37C9-DE40-BB81-6AB494AC1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879A9AF-3E8E-514A-819F-5DEA21D46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16956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8A06DB-9321-A944-8876-9EEF3F66C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ECB009-A681-3549-82CA-E5B619E37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5BBF54-499C-7C4C-BD35-619B2FA20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6726471-D2A7-DB4A-B0C5-D5D56517F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419C639-015D-2149-9722-6EE081965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E0039B-A90F-F649-8CBD-5B4C9F309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4064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B0D1DE-F1E9-A24F-B2FC-29433115D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0987450-27C0-D34F-924D-A91415716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6F10B9C-DA60-4448-8FD2-06794F856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29D926-443A-8843-800E-3ED498D6A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4DFA8F-2F14-9248-B294-CA84FE4C0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0A6CBF-9B4D-6C4B-B446-8C9B15AD6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7453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A77C27B-C9FB-E34A-B981-5BF0D3DC7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7019809-3DB8-BB4C-AABC-20F2FE47F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048053-AD2E-BF47-AFFF-06ED252FA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5FC1F-D617-624F-A64A-8D0CDCDA7DD8}" type="datetimeFigureOut">
              <a:rPr kumimoji="1" lang="zh-CN" altLang="en-US" smtClean="0"/>
              <a:t>2020/5/18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673CC1-A397-0447-8E4D-D95BB2D568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4F6830-FF83-6143-9461-41BF8E0421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23F58D-43D9-E14B-948C-EE915B6EC6A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26490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tiff"/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tiff"/><Relationship Id="rId5" Type="http://schemas.openxmlformats.org/officeDocument/2006/relationships/image" Target="../media/image3.png"/><Relationship Id="rId15" Type="http://schemas.openxmlformats.org/officeDocument/2006/relationships/image" Target="../media/image13.tiff"/><Relationship Id="rId10" Type="http://schemas.openxmlformats.org/officeDocument/2006/relationships/image" Target="../media/image8.tiff"/><Relationship Id="rId4" Type="http://schemas.openxmlformats.org/officeDocument/2006/relationships/image" Target="../media/image2.png"/><Relationship Id="rId9" Type="http://schemas.openxmlformats.org/officeDocument/2006/relationships/image" Target="../media/image7.tiff"/><Relationship Id="rId1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A9C615-F489-3242-AE40-2290E7D34A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50772D4-DCC4-6844-96AC-5FBE2BE07C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2426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05F8E8-BEBB-6346-A2C3-4523CBA35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70" y="135239"/>
            <a:ext cx="10515600" cy="668545"/>
          </a:xfrm>
        </p:spPr>
        <p:txBody>
          <a:bodyPr>
            <a:normAutofit/>
          </a:bodyPr>
          <a:lstStyle/>
          <a:p>
            <a:r>
              <a:rPr kumimoji="1" lang="zh-CN" altLang="en-US" sz="2800" dirty="0">
                <a:latin typeface="KaiTi" panose="02010609060101010101" pitchFamily="49" charset="-122"/>
                <a:ea typeface="KaiTi" panose="02010609060101010101" pitchFamily="49" charset="-122"/>
              </a:rPr>
              <a:t>技术架构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238B64D-9358-DA49-9DE2-EE985DA907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22" y="712273"/>
            <a:ext cx="2035535" cy="87864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D5ED8D3-4A69-6D4B-8918-0CDA6726F4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777" y="899989"/>
            <a:ext cx="539813" cy="50321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DC5BAFB-E949-EE4B-9F3E-3C881794AC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1324" y="689245"/>
            <a:ext cx="1052177" cy="118941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64D922E-9722-3848-B5D2-1F99197BD9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67082" y="795606"/>
            <a:ext cx="2534410" cy="78258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F54A569-AC34-C74E-BCF7-C512262A75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9275" y="899989"/>
            <a:ext cx="539813" cy="50321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463E408-7DEF-CC41-9721-172BF2469A34}"/>
              </a:ext>
            </a:extLst>
          </p:cNvPr>
          <p:cNvSpPr txBox="1"/>
          <p:nvPr/>
        </p:nvSpPr>
        <p:spPr>
          <a:xfrm>
            <a:off x="206738" y="5848942"/>
            <a:ext cx="39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数据源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B4E367EB-011C-CD47-9F3D-D03438ED594A}"/>
              </a:ext>
            </a:extLst>
          </p:cNvPr>
          <p:cNvSpPr txBox="1"/>
          <p:nvPr/>
        </p:nvSpPr>
        <p:spPr>
          <a:xfrm>
            <a:off x="206737" y="4896111"/>
            <a:ext cx="39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数据层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4F05AC6-B9FB-B94D-908D-3E88BC1CE317}"/>
              </a:ext>
            </a:extLst>
          </p:cNvPr>
          <p:cNvSpPr txBox="1"/>
          <p:nvPr/>
        </p:nvSpPr>
        <p:spPr>
          <a:xfrm>
            <a:off x="206736" y="3563746"/>
            <a:ext cx="39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算法层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4F28FB8-F98C-EC4B-90F8-04CD19531B95}"/>
              </a:ext>
            </a:extLst>
          </p:cNvPr>
          <p:cNvSpPr txBox="1"/>
          <p:nvPr/>
        </p:nvSpPr>
        <p:spPr>
          <a:xfrm>
            <a:off x="206736" y="2604370"/>
            <a:ext cx="397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服务层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0B7AFD8-FAB6-0D46-B11E-976C343F0998}"/>
              </a:ext>
            </a:extLst>
          </p:cNvPr>
          <p:cNvSpPr txBox="1"/>
          <p:nvPr/>
        </p:nvSpPr>
        <p:spPr>
          <a:xfrm>
            <a:off x="206736" y="1753584"/>
            <a:ext cx="397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1600" dirty="0">
                <a:latin typeface="KaiTi" panose="02010609060101010101" pitchFamily="49" charset="-122"/>
                <a:ea typeface="KaiTi" panose="02010609060101010101" pitchFamily="49" charset="-122"/>
              </a:rPr>
              <a:t>用户</a:t>
            </a:r>
          </a:p>
        </p:txBody>
      </p: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A5CD36F6-4B81-A647-A986-0643B84871A0}"/>
              </a:ext>
            </a:extLst>
          </p:cNvPr>
          <p:cNvCxnSpPr>
            <a:cxnSpLocks/>
          </p:cNvCxnSpPr>
          <p:nvPr/>
        </p:nvCxnSpPr>
        <p:spPr>
          <a:xfrm>
            <a:off x="119270" y="5758912"/>
            <a:ext cx="11879248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直线连接符 20">
            <a:extLst>
              <a:ext uri="{FF2B5EF4-FFF2-40B4-BE49-F238E27FC236}">
                <a16:creationId xmlns:a16="http://schemas.microsoft.com/office/drawing/2014/main" id="{ADFAED58-7B49-E248-B0D7-F2F529E0DAF8}"/>
              </a:ext>
            </a:extLst>
          </p:cNvPr>
          <p:cNvCxnSpPr>
            <a:cxnSpLocks/>
          </p:cNvCxnSpPr>
          <p:nvPr/>
        </p:nvCxnSpPr>
        <p:spPr>
          <a:xfrm>
            <a:off x="119270" y="4618491"/>
            <a:ext cx="11879248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直线连接符 21">
            <a:extLst>
              <a:ext uri="{FF2B5EF4-FFF2-40B4-BE49-F238E27FC236}">
                <a16:creationId xmlns:a16="http://schemas.microsoft.com/office/drawing/2014/main" id="{9823E3C4-D127-F745-88F0-D5FC8E3F0A2C}"/>
              </a:ext>
            </a:extLst>
          </p:cNvPr>
          <p:cNvCxnSpPr>
            <a:cxnSpLocks/>
          </p:cNvCxnSpPr>
          <p:nvPr/>
        </p:nvCxnSpPr>
        <p:spPr>
          <a:xfrm>
            <a:off x="156376" y="3483074"/>
            <a:ext cx="11879248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E0762BE6-B741-9A4F-BA24-99F81ED1A220}"/>
              </a:ext>
            </a:extLst>
          </p:cNvPr>
          <p:cNvCxnSpPr>
            <a:cxnSpLocks/>
          </p:cNvCxnSpPr>
          <p:nvPr/>
        </p:nvCxnSpPr>
        <p:spPr>
          <a:xfrm>
            <a:off x="156376" y="2367512"/>
            <a:ext cx="11879248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F1E86495-2BD3-F44B-A865-3C8BC8E4ECE4}"/>
              </a:ext>
            </a:extLst>
          </p:cNvPr>
          <p:cNvSpPr txBox="1"/>
          <p:nvPr/>
        </p:nvSpPr>
        <p:spPr>
          <a:xfrm>
            <a:off x="1358877" y="6192847"/>
            <a:ext cx="938256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银行官网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227758A6-9C1F-FC40-A61F-A4C78F9BF658}"/>
              </a:ext>
            </a:extLst>
          </p:cNvPr>
          <p:cNvSpPr txBox="1"/>
          <p:nvPr/>
        </p:nvSpPr>
        <p:spPr>
          <a:xfrm>
            <a:off x="9616704" y="6196038"/>
            <a:ext cx="1467418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第三方咨询网站</a:t>
            </a:r>
          </a:p>
        </p:txBody>
      </p:sp>
      <p:sp>
        <p:nvSpPr>
          <p:cNvPr id="26" name="上箭头 25">
            <a:extLst>
              <a:ext uri="{FF2B5EF4-FFF2-40B4-BE49-F238E27FC236}">
                <a16:creationId xmlns:a16="http://schemas.microsoft.com/office/drawing/2014/main" id="{00C5ED9C-290E-D44F-8B2C-A05D9254EE87}"/>
              </a:ext>
            </a:extLst>
          </p:cNvPr>
          <p:cNvSpPr/>
          <p:nvPr/>
        </p:nvSpPr>
        <p:spPr>
          <a:xfrm>
            <a:off x="5936442" y="5499396"/>
            <a:ext cx="621792" cy="255056"/>
          </a:xfrm>
          <a:prstGeom prst="up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上箭头 26">
            <a:extLst>
              <a:ext uri="{FF2B5EF4-FFF2-40B4-BE49-F238E27FC236}">
                <a16:creationId xmlns:a16="http://schemas.microsoft.com/office/drawing/2014/main" id="{38A10699-64B6-D74D-B5DF-ABCEBD44B7FA}"/>
              </a:ext>
            </a:extLst>
          </p:cNvPr>
          <p:cNvSpPr/>
          <p:nvPr/>
        </p:nvSpPr>
        <p:spPr>
          <a:xfrm>
            <a:off x="8345688" y="5515812"/>
            <a:ext cx="621792" cy="255056"/>
          </a:xfrm>
          <a:prstGeom prst="up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B300F9A-1389-D047-81A2-F420E0CD7F9E}"/>
              </a:ext>
            </a:extLst>
          </p:cNvPr>
          <p:cNvSpPr txBox="1"/>
          <p:nvPr/>
        </p:nvSpPr>
        <p:spPr>
          <a:xfrm>
            <a:off x="5548708" y="5781644"/>
            <a:ext cx="14609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200" dirty="0">
                <a:solidFill>
                  <a:schemeClr val="accent2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每日定时更新传输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75FE24E2-E3FF-514A-B1C8-0A26AC92C2EA}"/>
              </a:ext>
            </a:extLst>
          </p:cNvPr>
          <p:cNvSpPr txBox="1"/>
          <p:nvPr/>
        </p:nvSpPr>
        <p:spPr>
          <a:xfrm>
            <a:off x="8140939" y="5770868"/>
            <a:ext cx="10312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200" dirty="0">
                <a:solidFill>
                  <a:schemeClr val="accent2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标准化处理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8D03924-0447-FA43-AC15-CA1CE4056F6B}"/>
              </a:ext>
            </a:extLst>
          </p:cNvPr>
          <p:cNvSpPr txBox="1"/>
          <p:nvPr/>
        </p:nvSpPr>
        <p:spPr>
          <a:xfrm>
            <a:off x="991525" y="4923707"/>
            <a:ext cx="10511625" cy="5760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 anchor="ctr">
            <a:spAutoFit/>
          </a:bodyPr>
          <a:lstStyle/>
          <a:p>
            <a:r>
              <a:rPr kumimoji="1"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		</a:t>
            </a:r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   多维数据中心</a:t>
            </a:r>
            <a:endParaRPr kumimoji="1" lang="en-US" altLang="zh-CN" sz="140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E92D925C-E2F6-E04E-BC1C-83A5C52EE642}"/>
              </a:ext>
            </a:extLst>
          </p:cNvPr>
          <p:cNvSpPr txBox="1"/>
          <p:nvPr/>
        </p:nvSpPr>
        <p:spPr>
          <a:xfrm>
            <a:off x="4763493" y="5065206"/>
            <a:ext cx="1332507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产品详情数据</a:t>
            </a:r>
          </a:p>
        </p:txBody>
      </p:sp>
      <p:sp>
        <p:nvSpPr>
          <p:cNvPr id="32" name="上箭头 31">
            <a:extLst>
              <a:ext uri="{FF2B5EF4-FFF2-40B4-BE49-F238E27FC236}">
                <a16:creationId xmlns:a16="http://schemas.microsoft.com/office/drawing/2014/main" id="{3B561E1A-73A0-D44E-833D-6497FD682BE2}"/>
              </a:ext>
            </a:extLst>
          </p:cNvPr>
          <p:cNvSpPr/>
          <p:nvPr/>
        </p:nvSpPr>
        <p:spPr>
          <a:xfrm>
            <a:off x="3498573" y="5514712"/>
            <a:ext cx="621792" cy="255056"/>
          </a:xfrm>
          <a:prstGeom prst="up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36664A8E-BDDE-7144-AD93-F9AE5821499A}"/>
              </a:ext>
            </a:extLst>
          </p:cNvPr>
          <p:cNvSpPr txBox="1"/>
          <p:nvPr/>
        </p:nvSpPr>
        <p:spPr>
          <a:xfrm>
            <a:off x="3022687" y="5781644"/>
            <a:ext cx="15735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1200" dirty="0">
                <a:solidFill>
                  <a:schemeClr val="accent2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selenium</a:t>
            </a:r>
            <a:r>
              <a:rPr lang="zh-CN" altLang="en-US" sz="1200" dirty="0">
                <a:solidFill>
                  <a:schemeClr val="accent2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 数据爬取</a:t>
            </a:r>
            <a:endParaRPr lang="en" altLang="zh-CN" sz="1200" dirty="0">
              <a:solidFill>
                <a:schemeClr val="accent2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6BBAD09-4802-FA4B-B1D2-4DCFCB483E62}"/>
              </a:ext>
            </a:extLst>
          </p:cNvPr>
          <p:cNvSpPr txBox="1"/>
          <p:nvPr/>
        </p:nvSpPr>
        <p:spPr>
          <a:xfrm>
            <a:off x="7067443" y="5039917"/>
            <a:ext cx="1630682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银行产品结构数据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DF70600-5FE5-624B-8F4D-DE6B6938DC49}"/>
              </a:ext>
            </a:extLst>
          </p:cNvPr>
          <p:cNvSpPr txBox="1"/>
          <p:nvPr/>
        </p:nvSpPr>
        <p:spPr>
          <a:xfrm>
            <a:off x="1379415" y="5072456"/>
            <a:ext cx="1034601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原始数据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BBDDA60-2D23-F442-88F0-E51D1FE979D1}"/>
              </a:ext>
            </a:extLst>
          </p:cNvPr>
          <p:cNvSpPr txBox="1"/>
          <p:nvPr/>
        </p:nvSpPr>
        <p:spPr>
          <a:xfrm>
            <a:off x="9669569" y="5072527"/>
            <a:ext cx="1360723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产品销量数据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F12BAD4E-1274-FC40-92E6-EBAB2C52CD7D}"/>
              </a:ext>
            </a:extLst>
          </p:cNvPr>
          <p:cNvSpPr txBox="1"/>
          <p:nvPr/>
        </p:nvSpPr>
        <p:spPr>
          <a:xfrm>
            <a:off x="1381005" y="3783507"/>
            <a:ext cx="3109916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Prophet</a:t>
            </a:r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算法 </a:t>
            </a:r>
            <a:r>
              <a:rPr kumimoji="1"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→</a:t>
            </a:r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 产品销量趋势预测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1BE959A-A9B6-854C-AFE0-8819E1C56E37}"/>
              </a:ext>
            </a:extLst>
          </p:cNvPr>
          <p:cNvSpPr txBox="1"/>
          <p:nvPr/>
        </p:nvSpPr>
        <p:spPr>
          <a:xfrm>
            <a:off x="8081385" y="3798986"/>
            <a:ext cx="2927991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回归模型 </a:t>
            </a:r>
            <a:r>
              <a:rPr kumimoji="1"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→</a:t>
            </a:r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 产品销售时长预测</a:t>
            </a:r>
          </a:p>
        </p:txBody>
      </p:sp>
      <p:pic>
        <p:nvPicPr>
          <p:cNvPr id="39" name="图片 38">
            <a:extLst>
              <a:ext uri="{FF2B5EF4-FFF2-40B4-BE49-F238E27FC236}">
                <a16:creationId xmlns:a16="http://schemas.microsoft.com/office/drawing/2014/main" id="{B67DF755-62BB-B546-ADC6-5DD4CF27B80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7333" r="26640" b="37333"/>
          <a:stretch/>
        </p:blipFill>
        <p:spPr>
          <a:xfrm>
            <a:off x="2462011" y="6130163"/>
            <a:ext cx="434362" cy="410689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A08FDE63-9CBF-7C4F-B941-C148132B244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689" t="12732" r="9897" b="23234"/>
          <a:stretch/>
        </p:blipFill>
        <p:spPr>
          <a:xfrm>
            <a:off x="2964372" y="6130163"/>
            <a:ext cx="753833" cy="410685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8A8934B2-5332-8346-83E5-F6B11360C94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0969" b="12216"/>
          <a:stretch/>
        </p:blipFill>
        <p:spPr>
          <a:xfrm>
            <a:off x="3794795" y="6157595"/>
            <a:ext cx="551067" cy="370461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E5021360-AAB4-6145-9719-DC2B1E020AC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936" t="11855" r="50000" b="11128"/>
          <a:stretch/>
        </p:blipFill>
        <p:spPr>
          <a:xfrm>
            <a:off x="4422453" y="6130163"/>
            <a:ext cx="985568" cy="448137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154BCC71-A136-C246-8D2E-529021E28A8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20331" t="31816" r="60489" b="31557"/>
          <a:stretch/>
        </p:blipFill>
        <p:spPr>
          <a:xfrm>
            <a:off x="5465252" y="6157595"/>
            <a:ext cx="424978" cy="426071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23196018-C2F3-8242-A885-28D764765AA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t="27333" r="74297" b="28567"/>
          <a:stretch/>
        </p:blipFill>
        <p:spPr>
          <a:xfrm>
            <a:off x="5923049" y="6159979"/>
            <a:ext cx="532130" cy="426071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71B08DB5-1F68-7940-B11C-EDE9346E714A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9083" r="60556" b="14585"/>
          <a:stretch/>
        </p:blipFill>
        <p:spPr>
          <a:xfrm>
            <a:off x="6568286" y="6192847"/>
            <a:ext cx="532130" cy="430650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7EAD21DB-04C7-1940-A305-4807BF6C5B4F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16082" r="15725" b="34953"/>
          <a:stretch/>
        </p:blipFill>
        <p:spPr>
          <a:xfrm>
            <a:off x="7210790" y="6157595"/>
            <a:ext cx="486286" cy="482695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CF5F8556-7D3B-2644-B05C-7BF654C88CAB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26572" t="21488" r="26096" b="25213"/>
          <a:stretch/>
        </p:blipFill>
        <p:spPr>
          <a:xfrm>
            <a:off x="7825670" y="6151437"/>
            <a:ext cx="536583" cy="472057"/>
          </a:xfrm>
          <a:prstGeom prst="rect">
            <a:avLst/>
          </a:prstGeom>
        </p:spPr>
      </p:pic>
      <p:pic>
        <p:nvPicPr>
          <p:cNvPr id="49" name="图片 48">
            <a:extLst>
              <a:ext uri="{FF2B5EF4-FFF2-40B4-BE49-F238E27FC236}">
                <a16:creationId xmlns:a16="http://schemas.microsoft.com/office/drawing/2014/main" id="{3E0009A8-3403-F749-9807-8B7EEFF68FA2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13430" r="13070" b="28991"/>
          <a:stretch/>
        </p:blipFill>
        <p:spPr>
          <a:xfrm>
            <a:off x="8471979" y="6134495"/>
            <a:ext cx="516448" cy="472269"/>
          </a:xfrm>
          <a:prstGeom prst="rect">
            <a:avLst/>
          </a:prstGeom>
        </p:spPr>
      </p:pic>
      <p:sp>
        <p:nvSpPr>
          <p:cNvPr id="50" name="文本框 49">
            <a:extLst>
              <a:ext uri="{FF2B5EF4-FFF2-40B4-BE49-F238E27FC236}">
                <a16:creationId xmlns:a16="http://schemas.microsoft.com/office/drawing/2014/main" id="{860B5946-92BB-084F-A8C8-09BC0B87C89C}"/>
              </a:ext>
            </a:extLst>
          </p:cNvPr>
          <p:cNvSpPr txBox="1"/>
          <p:nvPr/>
        </p:nvSpPr>
        <p:spPr>
          <a:xfrm>
            <a:off x="991523" y="6046798"/>
            <a:ext cx="10511625" cy="6480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 anchor="ctr">
            <a:spAutoFit/>
          </a:bodyPr>
          <a:lstStyle/>
          <a:p>
            <a:endParaRPr kumimoji="1" lang="en-US" altLang="zh-CN" sz="140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7E1BA90A-605B-6F45-BE3F-2D6D80A2ACD7}"/>
              </a:ext>
            </a:extLst>
          </p:cNvPr>
          <p:cNvSpPr txBox="1"/>
          <p:nvPr/>
        </p:nvSpPr>
        <p:spPr>
          <a:xfrm>
            <a:off x="991523" y="3548732"/>
            <a:ext cx="10511625" cy="7920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zh-CN" altLang="en-US" sz="1200" dirty="0">
                <a:latin typeface="KaiTi" panose="02010609060101010101" pitchFamily="49" charset="-122"/>
                <a:ea typeface="KaiTi" panose="02010609060101010101" pitchFamily="49" charset="-122"/>
              </a:rPr>
              <a:t>一键生成多维模拟预测数据</a:t>
            </a:r>
            <a:endParaRPr kumimoji="1" lang="en-US" altLang="zh-CN" sz="12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ctr"/>
            <a:r>
              <a:rPr kumimoji="1" lang="zh-CN" altLang="en-US" sz="1200" dirty="0">
                <a:latin typeface="KaiTi" panose="02010609060101010101" pitchFamily="49" charset="-122"/>
                <a:ea typeface="KaiTi" panose="02010609060101010101" pitchFamily="49" charset="-122"/>
              </a:rPr>
              <a:t>（增强模型可解释性）</a:t>
            </a:r>
            <a:endParaRPr kumimoji="1" lang="en-US" altLang="zh-CN" sz="1200" dirty="0"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ctr"/>
            <a:r>
              <a:rPr kumimoji="1" lang="en-US" altLang="zh-CN" sz="1050" dirty="0">
                <a:latin typeface="KaiTi" panose="02010609060101010101" pitchFamily="49" charset="-122"/>
                <a:ea typeface="KaiTi" panose="02010609060101010101" pitchFamily="49" charset="-122"/>
              </a:rPr>
              <a:t>+</a:t>
            </a:r>
          </a:p>
          <a:p>
            <a:pPr algn="ctr"/>
            <a:r>
              <a:rPr kumimoji="1" lang="en-US" altLang="zh-CN" sz="1200" dirty="0">
                <a:latin typeface="KaiTi" panose="02010609060101010101" pitchFamily="49" charset="-122"/>
                <a:ea typeface="KaiTi" panose="02010609060101010101" pitchFamily="49" charset="-122"/>
              </a:rPr>
              <a:t>Auto</a:t>
            </a:r>
            <a:r>
              <a:rPr kumimoji="1" lang="zh-CN" altLang="en-US" sz="1200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kumimoji="1" lang="en-US" altLang="zh-CN" sz="1200" dirty="0">
                <a:latin typeface="KaiTi" panose="02010609060101010101" pitchFamily="49" charset="-122"/>
                <a:ea typeface="KaiTi" panose="02010609060101010101" pitchFamily="49" charset="-122"/>
              </a:rPr>
              <a:t>Insights</a:t>
            </a:r>
            <a:r>
              <a:rPr kumimoji="1" lang="zh-CN" altLang="en-US" sz="1200" dirty="0">
                <a:latin typeface="KaiTi" panose="02010609060101010101" pitchFamily="49" charset="-122"/>
                <a:ea typeface="KaiTi" panose="02010609060101010101" pitchFamily="49" charset="-122"/>
              </a:rPr>
              <a:t> 智能洞察</a:t>
            </a:r>
            <a:endParaRPr kumimoji="1" lang="en-US" altLang="zh-CN" sz="120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52" name="上箭头 51">
            <a:extLst>
              <a:ext uri="{FF2B5EF4-FFF2-40B4-BE49-F238E27FC236}">
                <a16:creationId xmlns:a16="http://schemas.microsoft.com/office/drawing/2014/main" id="{279FAF40-4C3F-A246-A79A-67CA7B2F79F3}"/>
              </a:ext>
            </a:extLst>
          </p:cNvPr>
          <p:cNvSpPr/>
          <p:nvPr/>
        </p:nvSpPr>
        <p:spPr>
          <a:xfrm>
            <a:off x="5723859" y="2210831"/>
            <a:ext cx="621792" cy="255056"/>
          </a:xfrm>
          <a:prstGeom prst="up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FA3E053C-B505-2940-B742-3745F5C02929}"/>
              </a:ext>
            </a:extLst>
          </p:cNvPr>
          <p:cNvSpPr txBox="1"/>
          <p:nvPr/>
        </p:nvSpPr>
        <p:spPr>
          <a:xfrm>
            <a:off x="5368501" y="1880323"/>
            <a:ext cx="1332507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银行工作人员</a:t>
            </a:r>
            <a:endParaRPr kumimoji="1" lang="en-US" altLang="zh-CN" sz="140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EE4DC666-8733-DC4F-8F12-83B2825A8291}"/>
              </a:ext>
            </a:extLst>
          </p:cNvPr>
          <p:cNvSpPr txBox="1"/>
          <p:nvPr/>
        </p:nvSpPr>
        <p:spPr>
          <a:xfrm>
            <a:off x="1375374" y="2903646"/>
            <a:ext cx="2105087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 err="1">
                <a:latin typeface="KaiTi" panose="02010609060101010101" pitchFamily="49" charset="-122"/>
                <a:ea typeface="KaiTi" panose="02010609060101010101" pitchFamily="49" charset="-122"/>
              </a:rPr>
              <a:t>ElementUI</a:t>
            </a:r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kumimoji="1"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→</a:t>
            </a:r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 多元组件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EF06635-BD9E-1042-BC43-074644F1BC87}"/>
              </a:ext>
            </a:extLst>
          </p:cNvPr>
          <p:cNvSpPr txBox="1"/>
          <p:nvPr/>
        </p:nvSpPr>
        <p:spPr>
          <a:xfrm>
            <a:off x="199536" y="719597"/>
            <a:ext cx="2933894" cy="864000"/>
          </a:xfrm>
          <a:prstGeom prst="rect">
            <a:avLst/>
          </a:prstGeom>
          <a:noFill/>
          <a:ln w="25400">
            <a:noFill/>
            <a:prstDash val="lgDashDot"/>
          </a:ln>
        </p:spPr>
        <p:txBody>
          <a:bodyPr wrap="square" rtlCol="0" anchor="ctr">
            <a:spAutoFit/>
          </a:bodyPr>
          <a:lstStyle/>
          <a:p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后端：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BB43FBD2-EFA3-EF4A-9C20-0F9326230F70}"/>
              </a:ext>
            </a:extLst>
          </p:cNvPr>
          <p:cNvSpPr txBox="1"/>
          <p:nvPr/>
        </p:nvSpPr>
        <p:spPr>
          <a:xfrm>
            <a:off x="3604710" y="509833"/>
            <a:ext cx="2211888" cy="1260000"/>
          </a:xfrm>
          <a:prstGeom prst="rect">
            <a:avLst/>
          </a:prstGeom>
          <a:noFill/>
          <a:ln w="25400">
            <a:noFill/>
            <a:prstDash val="lgDashDot"/>
          </a:ln>
        </p:spPr>
        <p:txBody>
          <a:bodyPr wrap="square" rtlCol="0" anchor="ctr">
            <a:spAutoFit/>
          </a:bodyPr>
          <a:lstStyle/>
          <a:p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前端：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12567920-DD1C-9A49-AEBE-74134E87ED54}"/>
              </a:ext>
            </a:extLst>
          </p:cNvPr>
          <p:cNvSpPr txBox="1"/>
          <p:nvPr/>
        </p:nvSpPr>
        <p:spPr>
          <a:xfrm>
            <a:off x="6169978" y="976596"/>
            <a:ext cx="614870" cy="369332"/>
          </a:xfrm>
          <a:prstGeom prst="rect">
            <a:avLst/>
          </a:prstGeom>
          <a:noFill/>
          <a:ln w="25400">
            <a:noFill/>
            <a:prstDash val="lgDashDot"/>
          </a:ln>
        </p:spPr>
        <p:txBody>
          <a:bodyPr wrap="square" rtlCol="0" anchor="ctr">
            <a:spAutoFit/>
          </a:bodyPr>
          <a:lstStyle/>
          <a:p>
            <a:r>
              <a:rPr kumimoji="1" lang="en-US" altLang="zh-CN" dirty="0">
                <a:latin typeface="KaiTi" panose="02010609060101010101" pitchFamily="49" charset="-122"/>
                <a:ea typeface="KaiTi" panose="02010609060101010101" pitchFamily="49" charset="-122"/>
              </a:rPr>
              <a:t>UI</a:t>
            </a:r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：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C6544E36-C9E7-D948-B937-185569497676}"/>
              </a:ext>
            </a:extLst>
          </p:cNvPr>
          <p:cNvSpPr txBox="1"/>
          <p:nvPr/>
        </p:nvSpPr>
        <p:spPr>
          <a:xfrm>
            <a:off x="3973405" y="2906948"/>
            <a:ext cx="2711951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Python</a:t>
            </a:r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kumimoji="1"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+</a:t>
            </a:r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kumimoji="1"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Flask→</a:t>
            </a:r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kumimoji="1"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RESTful</a:t>
            </a:r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 </a:t>
            </a:r>
            <a:r>
              <a:rPr kumimoji="1" lang="en-US" altLang="zh-CN" sz="1400" dirty="0">
                <a:latin typeface="KaiTi" panose="02010609060101010101" pitchFamily="49" charset="-122"/>
                <a:ea typeface="KaiTi" panose="02010609060101010101" pitchFamily="49" charset="-122"/>
              </a:rPr>
              <a:t>API</a:t>
            </a:r>
            <a:endParaRPr kumimoji="1" lang="zh-CN" altLang="en-US" sz="140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B27FFECB-7014-AF45-A6C2-81B807994B5B}"/>
              </a:ext>
            </a:extLst>
          </p:cNvPr>
          <p:cNvSpPr txBox="1"/>
          <p:nvPr/>
        </p:nvSpPr>
        <p:spPr>
          <a:xfrm>
            <a:off x="7187643" y="2903646"/>
            <a:ext cx="1787484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一键下载报告功能</a:t>
            </a:r>
          </a:p>
        </p:txBody>
      </p:sp>
      <p:sp>
        <p:nvSpPr>
          <p:cNvPr id="63" name="上箭头 62">
            <a:extLst>
              <a:ext uri="{FF2B5EF4-FFF2-40B4-BE49-F238E27FC236}">
                <a16:creationId xmlns:a16="http://schemas.microsoft.com/office/drawing/2014/main" id="{11EE7915-3DA8-FC41-B8A8-869B534A720B}"/>
              </a:ext>
            </a:extLst>
          </p:cNvPr>
          <p:cNvSpPr/>
          <p:nvPr/>
        </p:nvSpPr>
        <p:spPr>
          <a:xfrm>
            <a:off x="5940197" y="4351481"/>
            <a:ext cx="621792" cy="255056"/>
          </a:xfrm>
          <a:prstGeom prst="up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0D313699-70CD-7845-A8B8-C2DBBD8E89AC}"/>
              </a:ext>
            </a:extLst>
          </p:cNvPr>
          <p:cNvSpPr txBox="1"/>
          <p:nvPr/>
        </p:nvSpPr>
        <p:spPr>
          <a:xfrm>
            <a:off x="5464311" y="4627557"/>
            <a:ext cx="16306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accent2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自动匹配对应数据表</a:t>
            </a:r>
            <a:endParaRPr lang="en" altLang="zh-CN" sz="1200" dirty="0">
              <a:solidFill>
                <a:schemeClr val="accent2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10DEEBF7-C165-9643-9595-1937050AB551}"/>
              </a:ext>
            </a:extLst>
          </p:cNvPr>
          <p:cNvSpPr txBox="1"/>
          <p:nvPr/>
        </p:nvSpPr>
        <p:spPr>
          <a:xfrm>
            <a:off x="5227508" y="2433170"/>
            <a:ext cx="16306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accent2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高效的系统应用</a:t>
            </a:r>
            <a:endParaRPr lang="en" altLang="zh-CN" sz="1200" dirty="0">
              <a:solidFill>
                <a:schemeClr val="accent2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9685996E-41C0-FB4F-ACF8-CF63E7E70A3D}"/>
              </a:ext>
            </a:extLst>
          </p:cNvPr>
          <p:cNvSpPr txBox="1"/>
          <p:nvPr/>
        </p:nvSpPr>
        <p:spPr>
          <a:xfrm>
            <a:off x="9447800" y="2903081"/>
            <a:ext cx="1561576" cy="307777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1400" dirty="0">
                <a:latin typeface="KaiTi" panose="02010609060101010101" pitchFamily="49" charset="-122"/>
                <a:ea typeface="KaiTi" panose="02010609060101010101" pitchFamily="49" charset="-122"/>
              </a:rPr>
              <a:t>高效的应用界面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558DE9E4-9A89-1B4B-B1B3-2E6C2832ADB0}"/>
              </a:ext>
            </a:extLst>
          </p:cNvPr>
          <p:cNvSpPr txBox="1"/>
          <p:nvPr/>
        </p:nvSpPr>
        <p:spPr>
          <a:xfrm>
            <a:off x="1027373" y="2724463"/>
            <a:ext cx="10511625" cy="6480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kumimoji="1" lang="zh-CN" altLang="en-US" sz="1200" dirty="0">
                <a:latin typeface="KaiTi" panose="02010609060101010101" pitchFamily="49" charset="-122"/>
                <a:ea typeface="KaiTi" panose="02010609060101010101" pitchFamily="49" charset="-122"/>
              </a:rPr>
              <a:t>、</a:t>
            </a:r>
            <a:endParaRPr kumimoji="1" lang="en-US" altLang="zh-CN" sz="1200" dirty="0"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ECACE398-8DD4-3D49-8A4E-B19BAB484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4857" y="891396"/>
            <a:ext cx="539813" cy="503216"/>
          </a:xfrm>
          <a:prstGeom prst="rect">
            <a:avLst/>
          </a:prstGeom>
        </p:spPr>
      </p:pic>
      <p:sp>
        <p:nvSpPr>
          <p:cNvPr id="70" name="文本框 69">
            <a:extLst>
              <a:ext uri="{FF2B5EF4-FFF2-40B4-BE49-F238E27FC236}">
                <a16:creationId xmlns:a16="http://schemas.microsoft.com/office/drawing/2014/main" id="{51FD14B6-32DB-F94E-8F71-01D638B673BD}"/>
              </a:ext>
            </a:extLst>
          </p:cNvPr>
          <p:cNvSpPr txBox="1"/>
          <p:nvPr/>
        </p:nvSpPr>
        <p:spPr>
          <a:xfrm>
            <a:off x="9721386" y="966931"/>
            <a:ext cx="716905" cy="369332"/>
          </a:xfrm>
          <a:prstGeom prst="rect">
            <a:avLst/>
          </a:prstGeom>
          <a:noFill/>
          <a:ln w="25400">
            <a:noFill/>
            <a:prstDash val="lgDashDot"/>
          </a:ln>
        </p:spPr>
        <p:txBody>
          <a:bodyPr wrap="square" rtlCol="0" anchor="ctr">
            <a:spAutoFit/>
          </a:bodyPr>
          <a:lstStyle/>
          <a:p>
            <a:r>
              <a:rPr kumimoji="1" lang="zh-CN" altLang="en-US" dirty="0">
                <a:latin typeface="KaiTi" panose="02010609060101010101" pitchFamily="49" charset="-122"/>
                <a:ea typeface="KaiTi" panose="02010609060101010101" pitchFamily="49" charset="-122"/>
              </a:rPr>
              <a:t>图表：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943AA60-64DD-8341-8FAB-A8863F6674C2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t="6854" b="5253"/>
          <a:stretch/>
        </p:blipFill>
        <p:spPr>
          <a:xfrm>
            <a:off x="10523759" y="762137"/>
            <a:ext cx="1301115" cy="85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831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135</Words>
  <Application>Microsoft Macintosh PowerPoint</Application>
  <PresentationFormat>宽屏</PresentationFormat>
  <Paragraphs>36</Paragraphs>
  <Slides>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等线</vt:lpstr>
      <vt:lpstr>等线 Light</vt:lpstr>
      <vt:lpstr>KaiTi</vt:lpstr>
      <vt:lpstr>Arial</vt:lpstr>
      <vt:lpstr>Office 主题​​</vt:lpstr>
      <vt:lpstr>PowerPoint 演示文稿</vt:lpstr>
      <vt:lpstr>技术架构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 Tianyu</dc:creator>
  <cp:lastModifiedBy>Wang Tianyu</cp:lastModifiedBy>
  <cp:revision>91</cp:revision>
  <dcterms:created xsi:type="dcterms:W3CDTF">2020-05-17T15:39:27Z</dcterms:created>
  <dcterms:modified xsi:type="dcterms:W3CDTF">2020-05-17T17:26:10Z</dcterms:modified>
</cp:coreProperties>
</file>

<file path=docProps/thumbnail.jpeg>
</file>